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304" r:id="rId2"/>
    <p:sldId id="305" r:id="rId3"/>
    <p:sldId id="317" r:id="rId4"/>
    <p:sldId id="306" r:id="rId5"/>
    <p:sldId id="309" r:id="rId6"/>
    <p:sldId id="311" r:id="rId7"/>
    <p:sldId id="307" r:id="rId8"/>
    <p:sldId id="313" r:id="rId9"/>
    <p:sldId id="298" r:id="rId10"/>
    <p:sldId id="314" r:id="rId11"/>
    <p:sldId id="303" r:id="rId12"/>
    <p:sldId id="312" r:id="rId13"/>
    <p:sldId id="315" r:id="rId1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l-S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FAA98DF2-67D1-4266-AF27-FD05896B172E}" type="datetimeFigureOut">
              <a:rPr lang="sl-SI" smtClean="0"/>
              <a:t>23. 04. 2020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9A49953-3BCB-4E45-BA6E-5A4577ADE448}" type="slidenum">
              <a:rPr lang="sl-SI" smtClean="0"/>
              <a:t>‹#›</a:t>
            </a:fld>
            <a:endParaRPr lang="sl-SI"/>
          </a:p>
        </p:txBody>
      </p:sp>
    </p:spTree>
    <p:extLst>
      <p:ext uri="{BB962C8B-B14F-4D97-AF65-F5344CB8AC3E}">
        <p14:creationId xmlns:p14="http://schemas.microsoft.com/office/powerpoint/2010/main" val="3808669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FAA98DF2-67D1-4266-AF27-FD05896B172E}" type="datetimeFigureOut">
              <a:rPr lang="sl-SI" smtClean="0"/>
              <a:t>23. 04. 2020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9A49953-3BCB-4E45-BA6E-5A4577ADE448}" type="slidenum">
              <a:rPr lang="sl-SI" smtClean="0"/>
              <a:t>‹#›</a:t>
            </a:fld>
            <a:endParaRPr lang="sl-SI"/>
          </a:p>
        </p:txBody>
      </p:sp>
    </p:spTree>
    <p:extLst>
      <p:ext uri="{BB962C8B-B14F-4D97-AF65-F5344CB8AC3E}">
        <p14:creationId xmlns:p14="http://schemas.microsoft.com/office/powerpoint/2010/main" val="292687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FAA98DF2-67D1-4266-AF27-FD05896B172E}" type="datetimeFigureOut">
              <a:rPr lang="sl-SI" smtClean="0"/>
              <a:t>23. 04. 2020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9A49953-3BCB-4E45-BA6E-5A4577ADE448}" type="slidenum">
              <a:rPr lang="sl-SI" smtClean="0"/>
              <a:t>‹#›</a:t>
            </a:fld>
            <a:endParaRPr lang="sl-SI"/>
          </a:p>
        </p:txBody>
      </p:sp>
    </p:spTree>
    <p:extLst>
      <p:ext uri="{BB962C8B-B14F-4D97-AF65-F5344CB8AC3E}">
        <p14:creationId xmlns:p14="http://schemas.microsoft.com/office/powerpoint/2010/main" val="2092835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FAA98DF2-67D1-4266-AF27-FD05896B172E}" type="datetimeFigureOut">
              <a:rPr lang="sl-SI" smtClean="0"/>
              <a:t>23. 04. 2020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9A49953-3BCB-4E45-BA6E-5A4577ADE448}" type="slidenum">
              <a:rPr lang="sl-SI" smtClean="0"/>
              <a:t>‹#›</a:t>
            </a:fld>
            <a:endParaRPr lang="sl-SI"/>
          </a:p>
        </p:txBody>
      </p:sp>
    </p:spTree>
    <p:extLst>
      <p:ext uri="{BB962C8B-B14F-4D97-AF65-F5344CB8AC3E}">
        <p14:creationId xmlns:p14="http://schemas.microsoft.com/office/powerpoint/2010/main" val="63963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l-S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A98DF2-67D1-4266-AF27-FD05896B172E}" type="datetimeFigureOut">
              <a:rPr lang="sl-SI" smtClean="0"/>
              <a:t>23. 04. 2020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9A49953-3BCB-4E45-BA6E-5A4577ADE448}" type="slidenum">
              <a:rPr lang="sl-SI" smtClean="0"/>
              <a:t>‹#›</a:t>
            </a:fld>
            <a:endParaRPr lang="sl-SI"/>
          </a:p>
        </p:txBody>
      </p:sp>
    </p:spTree>
    <p:extLst>
      <p:ext uri="{BB962C8B-B14F-4D97-AF65-F5344CB8AC3E}">
        <p14:creationId xmlns:p14="http://schemas.microsoft.com/office/powerpoint/2010/main" val="2577353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FAA98DF2-67D1-4266-AF27-FD05896B172E}" type="datetimeFigureOut">
              <a:rPr lang="sl-SI" smtClean="0"/>
              <a:t>23. 04. 2020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9A49953-3BCB-4E45-BA6E-5A4577ADE448}" type="slidenum">
              <a:rPr lang="sl-SI" smtClean="0"/>
              <a:t>‹#›</a:t>
            </a:fld>
            <a:endParaRPr lang="sl-SI"/>
          </a:p>
        </p:txBody>
      </p:sp>
    </p:spTree>
    <p:extLst>
      <p:ext uri="{BB962C8B-B14F-4D97-AF65-F5344CB8AC3E}">
        <p14:creationId xmlns:p14="http://schemas.microsoft.com/office/powerpoint/2010/main" val="1219740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l-S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FAA98DF2-67D1-4266-AF27-FD05896B172E}" type="datetimeFigureOut">
              <a:rPr lang="sl-SI" smtClean="0"/>
              <a:t>23. 04. 2020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E9A49953-3BCB-4E45-BA6E-5A4577ADE448}" type="slidenum">
              <a:rPr lang="sl-SI" smtClean="0"/>
              <a:t>‹#›</a:t>
            </a:fld>
            <a:endParaRPr lang="sl-SI"/>
          </a:p>
        </p:txBody>
      </p:sp>
    </p:spTree>
    <p:extLst>
      <p:ext uri="{BB962C8B-B14F-4D97-AF65-F5344CB8AC3E}">
        <p14:creationId xmlns:p14="http://schemas.microsoft.com/office/powerpoint/2010/main" val="387245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FAA98DF2-67D1-4266-AF27-FD05896B172E}" type="datetimeFigureOut">
              <a:rPr lang="sl-SI" smtClean="0"/>
              <a:t>23. 04. 2020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E9A49953-3BCB-4E45-BA6E-5A4577ADE448}" type="slidenum">
              <a:rPr lang="sl-SI" smtClean="0"/>
              <a:t>‹#›</a:t>
            </a:fld>
            <a:endParaRPr lang="sl-SI"/>
          </a:p>
        </p:txBody>
      </p:sp>
    </p:spTree>
    <p:extLst>
      <p:ext uri="{BB962C8B-B14F-4D97-AF65-F5344CB8AC3E}">
        <p14:creationId xmlns:p14="http://schemas.microsoft.com/office/powerpoint/2010/main" val="21334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A98DF2-67D1-4266-AF27-FD05896B172E}" type="datetimeFigureOut">
              <a:rPr lang="sl-SI" smtClean="0"/>
              <a:t>23. 04. 2020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E9A49953-3BCB-4E45-BA6E-5A4577ADE448}" type="slidenum">
              <a:rPr lang="sl-SI" smtClean="0"/>
              <a:t>‹#›</a:t>
            </a:fld>
            <a:endParaRPr lang="sl-SI"/>
          </a:p>
        </p:txBody>
      </p:sp>
    </p:spTree>
    <p:extLst>
      <p:ext uri="{BB962C8B-B14F-4D97-AF65-F5344CB8AC3E}">
        <p14:creationId xmlns:p14="http://schemas.microsoft.com/office/powerpoint/2010/main" val="2724571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l-S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98DF2-67D1-4266-AF27-FD05896B172E}" type="datetimeFigureOut">
              <a:rPr lang="sl-SI" smtClean="0"/>
              <a:t>23. 04. 2020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9A49953-3BCB-4E45-BA6E-5A4577ADE448}" type="slidenum">
              <a:rPr lang="sl-SI" smtClean="0"/>
              <a:t>‹#›</a:t>
            </a:fld>
            <a:endParaRPr lang="sl-SI"/>
          </a:p>
        </p:txBody>
      </p:sp>
    </p:spTree>
    <p:extLst>
      <p:ext uri="{BB962C8B-B14F-4D97-AF65-F5344CB8AC3E}">
        <p14:creationId xmlns:p14="http://schemas.microsoft.com/office/powerpoint/2010/main" val="65659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l-S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98DF2-67D1-4266-AF27-FD05896B172E}" type="datetimeFigureOut">
              <a:rPr lang="sl-SI" smtClean="0"/>
              <a:t>23. 04. 2020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9A49953-3BCB-4E45-BA6E-5A4577ADE448}" type="slidenum">
              <a:rPr lang="sl-SI" smtClean="0"/>
              <a:t>‹#›</a:t>
            </a:fld>
            <a:endParaRPr lang="sl-SI"/>
          </a:p>
        </p:txBody>
      </p:sp>
    </p:spTree>
    <p:extLst>
      <p:ext uri="{BB962C8B-B14F-4D97-AF65-F5344CB8AC3E}">
        <p14:creationId xmlns:p14="http://schemas.microsoft.com/office/powerpoint/2010/main" val="3663381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98DF2-67D1-4266-AF27-FD05896B172E}" type="datetimeFigureOut">
              <a:rPr lang="sl-SI" smtClean="0"/>
              <a:t>23. 04. 2020</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49953-3BCB-4E45-BA6E-5A4577ADE448}" type="slidenum">
              <a:rPr lang="sl-SI" smtClean="0"/>
              <a:t>‹#›</a:t>
            </a:fld>
            <a:endParaRPr lang="sl-SI"/>
          </a:p>
        </p:txBody>
      </p:sp>
    </p:spTree>
    <p:extLst>
      <p:ext uri="{BB962C8B-B14F-4D97-AF65-F5344CB8AC3E}">
        <p14:creationId xmlns:p14="http://schemas.microsoft.com/office/powerpoint/2010/main" val="155251311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095375" y="498475"/>
            <a:ext cx="10515600" cy="1597025"/>
          </a:xfrm>
        </p:spPr>
        <p:txBody>
          <a:bodyPr/>
          <a:lstStyle/>
          <a:p>
            <a:pPr algn="ctr"/>
            <a:r>
              <a:rPr lang="sl-SI" b="1" i="1" dirty="0" smtClean="0"/>
              <a:t>Varna raba mobilnih telefonov v času učenja na daljavo </a:t>
            </a:r>
            <a:endParaRPr lang="sl-SI" b="1" i="1" dirty="0"/>
          </a:p>
        </p:txBody>
      </p:sp>
      <p:pic>
        <p:nvPicPr>
          <p:cNvPr id="4" name="Označba mesta vsebine 3"/>
          <p:cNvPicPr>
            <a:picLocks noGrp="1" noChangeAspect="1"/>
          </p:cNvPicPr>
          <p:nvPr>
            <p:ph idx="1"/>
          </p:nvPr>
        </p:nvPicPr>
        <p:blipFill>
          <a:blip r:embed="rId3"/>
          <a:stretch>
            <a:fillRect/>
          </a:stretch>
        </p:blipFill>
        <p:spPr>
          <a:xfrm>
            <a:off x="0" y="1962150"/>
            <a:ext cx="11763375" cy="4638675"/>
          </a:xfrm>
          <a:prstGeom prst="rect">
            <a:avLst/>
          </a:prstGeom>
        </p:spPr>
      </p:pic>
      <p:pic>
        <p:nvPicPr>
          <p:cNvPr id="3" name="Slika 2"/>
          <p:cNvPicPr>
            <a:picLocks noChangeAspect="1"/>
          </p:cNvPicPr>
          <p:nvPr/>
        </p:nvPicPr>
        <p:blipFill>
          <a:blip r:embed="rId4"/>
          <a:stretch>
            <a:fillRect/>
          </a:stretch>
        </p:blipFill>
        <p:spPr>
          <a:xfrm>
            <a:off x="8382000" y="2020888"/>
            <a:ext cx="3457575" cy="2266950"/>
          </a:xfrm>
          <a:prstGeom prst="rect">
            <a:avLst/>
          </a:prstGeom>
        </p:spPr>
      </p:pic>
      <p:pic>
        <p:nvPicPr>
          <p:cNvPr id="5" name="Slika 4"/>
          <p:cNvPicPr>
            <a:picLocks noChangeAspect="1"/>
          </p:cNvPicPr>
          <p:nvPr/>
        </p:nvPicPr>
        <p:blipFill>
          <a:blip r:embed="rId5"/>
          <a:stretch>
            <a:fillRect/>
          </a:stretch>
        </p:blipFill>
        <p:spPr>
          <a:xfrm>
            <a:off x="0" y="1962150"/>
            <a:ext cx="3614737" cy="2251075"/>
          </a:xfrm>
          <a:prstGeom prst="rect">
            <a:avLst/>
          </a:prstGeom>
        </p:spPr>
      </p:pic>
      <p:pic>
        <p:nvPicPr>
          <p:cNvPr id="6" name="Slika 5"/>
          <p:cNvPicPr>
            <a:picLocks noChangeAspect="1"/>
          </p:cNvPicPr>
          <p:nvPr/>
        </p:nvPicPr>
        <p:blipFill>
          <a:blip r:embed="rId6"/>
          <a:stretch>
            <a:fillRect/>
          </a:stretch>
        </p:blipFill>
        <p:spPr>
          <a:xfrm>
            <a:off x="-76200" y="4648200"/>
            <a:ext cx="3614737" cy="2209800"/>
          </a:xfrm>
          <a:prstGeom prst="rect">
            <a:avLst/>
          </a:prstGeom>
        </p:spPr>
      </p:pic>
      <p:pic>
        <p:nvPicPr>
          <p:cNvPr id="7" name="Slika 6"/>
          <p:cNvPicPr>
            <a:picLocks noChangeAspect="1"/>
          </p:cNvPicPr>
          <p:nvPr/>
        </p:nvPicPr>
        <p:blipFill>
          <a:blip r:embed="rId7"/>
          <a:stretch>
            <a:fillRect/>
          </a:stretch>
        </p:blipFill>
        <p:spPr>
          <a:xfrm>
            <a:off x="8381999" y="4648200"/>
            <a:ext cx="3457575" cy="2209800"/>
          </a:xfrm>
          <a:prstGeom prst="rect">
            <a:avLst/>
          </a:prstGeom>
        </p:spPr>
      </p:pic>
    </p:spTree>
    <p:extLst>
      <p:ext uri="{BB962C8B-B14F-4D97-AF65-F5344CB8AC3E}">
        <p14:creationId xmlns:p14="http://schemas.microsoft.com/office/powerpoint/2010/main" val="31538740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i="1" dirty="0" smtClean="0"/>
              <a:t>Zaradi tega </a:t>
            </a:r>
            <a:endParaRPr lang="sl-SI" b="1" i="1" dirty="0"/>
          </a:p>
        </p:txBody>
      </p:sp>
      <p:sp>
        <p:nvSpPr>
          <p:cNvPr id="3" name="Označba mesta vsebine 2"/>
          <p:cNvSpPr>
            <a:spLocks noGrp="1"/>
          </p:cNvSpPr>
          <p:nvPr>
            <p:ph idx="1"/>
          </p:nvPr>
        </p:nvSpPr>
        <p:spPr/>
        <p:txBody>
          <a:bodyPr/>
          <a:lstStyle/>
          <a:p>
            <a:r>
              <a:rPr lang="sl-SI" i="1" dirty="0" smtClean="0"/>
              <a:t>Ni vredno, da zaradi neprevidnosti, radovednosti in nepremišljenosti, ki jo storiš na spletu, obremeniš sebe, svoje starše, druge bližnje. </a:t>
            </a:r>
          </a:p>
          <a:p>
            <a:endParaRPr lang="sl-SI" i="1" dirty="0"/>
          </a:p>
          <a:p>
            <a:r>
              <a:rPr lang="sl-SI" i="1" dirty="0" smtClean="0"/>
              <a:t>Če pa se že kaj takega zgodi, pa kar pogumno zaupaj staršem ali drugim osebam, ki jim zaupaš. </a:t>
            </a:r>
          </a:p>
          <a:p>
            <a:r>
              <a:rPr lang="sl-SI" i="1" dirty="0" smtClean="0"/>
              <a:t>Ne odlašaj. </a:t>
            </a:r>
            <a:r>
              <a:rPr lang="sl-SI" i="1" dirty="0" smtClean="0">
                <a:solidFill>
                  <a:schemeClr val="accent6"/>
                </a:solidFill>
              </a:rPr>
              <a:t>Nisi kriv/a. Si žrtev. </a:t>
            </a:r>
          </a:p>
          <a:p>
            <a:endParaRPr lang="sl-SI" dirty="0"/>
          </a:p>
          <a:p>
            <a:endParaRPr lang="sl-SI" dirty="0"/>
          </a:p>
        </p:txBody>
      </p:sp>
    </p:spTree>
    <p:extLst>
      <p:ext uri="{BB962C8B-B14F-4D97-AF65-F5344CB8AC3E}">
        <p14:creationId xmlns:p14="http://schemas.microsoft.com/office/powerpoint/2010/main" val="3105097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b="1" i="1" dirty="0" smtClean="0"/>
              <a:t>Kaj narediti? </a:t>
            </a:r>
            <a:endParaRPr lang="sl-SI" b="1" i="1" dirty="0"/>
          </a:p>
        </p:txBody>
      </p:sp>
      <p:sp>
        <p:nvSpPr>
          <p:cNvPr id="5" name="Content Placeholder 4"/>
          <p:cNvSpPr>
            <a:spLocks noGrp="1"/>
          </p:cNvSpPr>
          <p:nvPr>
            <p:ph idx="1"/>
          </p:nvPr>
        </p:nvSpPr>
        <p:spPr>
          <a:xfrm>
            <a:off x="838200" y="1495425"/>
            <a:ext cx="10515600" cy="4681538"/>
          </a:xfrm>
        </p:spPr>
        <p:txBody>
          <a:bodyPr>
            <a:normAutofit fontScale="92500" lnSpcReduction="10000"/>
          </a:bodyPr>
          <a:lstStyle/>
          <a:p>
            <a:r>
              <a:rPr lang="sl-SI" sz="2400" i="1" dirty="0" smtClean="0"/>
              <a:t>Policija 113</a:t>
            </a:r>
          </a:p>
          <a:p>
            <a:r>
              <a:rPr lang="sl-SI" sz="2400" i="1" dirty="0" smtClean="0"/>
              <a:t>Anonimna prijava na policijo 080 1200 </a:t>
            </a:r>
          </a:p>
          <a:p>
            <a:r>
              <a:rPr lang="sl-SI" sz="2400" i="1" dirty="0" smtClean="0"/>
              <a:t>Tom telefon 116 111</a:t>
            </a:r>
          </a:p>
          <a:p>
            <a:r>
              <a:rPr lang="sl-SI" sz="2400" i="1" dirty="0" smtClean="0"/>
              <a:t>Najbližja policijska postaja (osebno ali pisna prijava)</a:t>
            </a:r>
          </a:p>
          <a:p>
            <a:r>
              <a:rPr lang="sl-SI" sz="2400" i="1" dirty="0" smtClean="0"/>
              <a:t>Policija.si (svetujemo, ozaveščamo), Internet policije – delovna področja (kriminaliteta, promet)</a:t>
            </a:r>
          </a:p>
          <a:p>
            <a:r>
              <a:rPr lang="sl-SI" sz="2400" i="1" dirty="0" smtClean="0"/>
              <a:t>E – naznanilo kaznivega dejanja, anonimna pisna prijava  </a:t>
            </a:r>
          </a:p>
          <a:p>
            <a:r>
              <a:rPr lang="sl-SI" sz="2400" i="1" dirty="0" smtClean="0"/>
              <a:t>Center za socialno delo</a:t>
            </a:r>
          </a:p>
          <a:p>
            <a:r>
              <a:rPr lang="sl-SI" sz="2400" i="1" dirty="0" smtClean="0"/>
              <a:t>SOS telefon 080 11 55</a:t>
            </a:r>
            <a:endParaRPr lang="sl-SI" sz="2400" i="1" dirty="0"/>
          </a:p>
          <a:p>
            <a:r>
              <a:rPr lang="sl-SI" sz="2400" i="1" dirty="0" smtClean="0"/>
              <a:t>Safe.si</a:t>
            </a:r>
          </a:p>
          <a:p>
            <a:r>
              <a:rPr lang="sl-SI" sz="2400" i="1" dirty="0" smtClean="0"/>
              <a:t>Varni na internetu</a:t>
            </a:r>
          </a:p>
          <a:p>
            <a:r>
              <a:rPr lang="sl-SI" sz="2400" i="1" dirty="0" smtClean="0"/>
              <a:t>Zaupati se najbližji osebi </a:t>
            </a:r>
            <a:endParaRPr lang="sl-SI" sz="2400" i="1" dirty="0"/>
          </a:p>
        </p:txBody>
      </p:sp>
    </p:spTree>
    <p:extLst>
      <p:ext uri="{BB962C8B-B14F-4D97-AF65-F5344CB8AC3E}">
        <p14:creationId xmlns:p14="http://schemas.microsoft.com/office/powerpoint/2010/main" val="3654458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značba mesta vsebine 2"/>
          <p:cNvSpPr>
            <a:spLocks noGrp="1"/>
          </p:cNvSpPr>
          <p:nvPr>
            <p:ph idx="1"/>
          </p:nvPr>
        </p:nvSpPr>
        <p:spPr>
          <a:xfrm>
            <a:off x="400050" y="1825624"/>
            <a:ext cx="10953750" cy="4822825"/>
          </a:xfrm>
        </p:spPr>
        <p:txBody>
          <a:bodyPr/>
          <a:lstStyle/>
          <a:p>
            <a:r>
              <a:rPr lang="sl-SI" b="1" i="1" dirty="0" smtClean="0"/>
              <a:t>V tem obdobju učenja na daljavo, si vzemite čas in pobrskajte tudi po spletnih straneh, kjer je veliko navodil in nasvetov za varno rabo interneta (safe.si, varni na internetu</a:t>
            </a:r>
            <a:r>
              <a:rPr lang="sl-SI" b="1" i="1" dirty="0"/>
              <a:t>)</a:t>
            </a:r>
            <a:r>
              <a:rPr lang="sl-SI" b="1" i="1" dirty="0" smtClean="0"/>
              <a:t> </a:t>
            </a:r>
          </a:p>
          <a:p>
            <a:r>
              <a:rPr lang="sl-SI" i="1" dirty="0" smtClean="0"/>
              <a:t>Uporaba elektronskih medijev naj ne bo sredstvo za storitev kaznivega dejanja, </a:t>
            </a:r>
            <a:endParaRPr lang="sl-SI" i="1" dirty="0"/>
          </a:p>
          <a:p>
            <a:pPr marL="0" indent="0" algn="ctr">
              <a:buNone/>
            </a:pPr>
            <a:r>
              <a:rPr lang="sl-SI" i="1" u="sng" dirty="0" smtClean="0">
                <a:solidFill>
                  <a:schemeClr val="accent1">
                    <a:lumMod val="75000"/>
                  </a:schemeClr>
                </a:solidFill>
              </a:rPr>
              <a:t>ampak pripomoček za učenje in razvoj. </a:t>
            </a:r>
          </a:p>
          <a:p>
            <a:endParaRPr lang="sl-SI" i="1" dirty="0"/>
          </a:p>
          <a:p>
            <a:endParaRPr lang="sl-SI" i="1" dirty="0"/>
          </a:p>
        </p:txBody>
      </p:sp>
      <p:pic>
        <p:nvPicPr>
          <p:cNvPr id="4" name="Slika 3"/>
          <p:cNvPicPr>
            <a:picLocks noChangeAspect="1"/>
          </p:cNvPicPr>
          <p:nvPr/>
        </p:nvPicPr>
        <p:blipFill>
          <a:blip r:embed="rId2"/>
          <a:stretch>
            <a:fillRect/>
          </a:stretch>
        </p:blipFill>
        <p:spPr>
          <a:xfrm>
            <a:off x="400050" y="4381499"/>
            <a:ext cx="2590800" cy="2266950"/>
          </a:xfrm>
          <a:prstGeom prst="rect">
            <a:avLst/>
          </a:prstGeom>
        </p:spPr>
      </p:pic>
      <p:pic>
        <p:nvPicPr>
          <p:cNvPr id="5" name="Slika 4"/>
          <p:cNvPicPr>
            <a:picLocks noChangeAspect="1"/>
          </p:cNvPicPr>
          <p:nvPr/>
        </p:nvPicPr>
        <p:blipFill>
          <a:blip r:embed="rId3"/>
          <a:stretch>
            <a:fillRect/>
          </a:stretch>
        </p:blipFill>
        <p:spPr>
          <a:xfrm>
            <a:off x="9058275" y="4381499"/>
            <a:ext cx="2667000" cy="2266949"/>
          </a:xfrm>
          <a:prstGeom prst="rect">
            <a:avLst/>
          </a:prstGeom>
        </p:spPr>
      </p:pic>
      <p:sp>
        <p:nvSpPr>
          <p:cNvPr id="6" name="Puščica dol 5"/>
          <p:cNvSpPr/>
          <p:nvPr/>
        </p:nvSpPr>
        <p:spPr>
          <a:xfrm>
            <a:off x="5476875" y="3533774"/>
            <a:ext cx="484632" cy="5116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817512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i="1" dirty="0" smtClean="0"/>
              <a:t>Kdor hoče videti, mora gledati s srcem.</a:t>
            </a:r>
            <a:br>
              <a:rPr lang="sl-SI" b="1" i="1" dirty="0" smtClean="0"/>
            </a:br>
            <a:r>
              <a:rPr lang="sl-SI" sz="2400" b="1" i="1" dirty="0" err="1" smtClean="0"/>
              <a:t>Antoin</a:t>
            </a:r>
            <a:r>
              <a:rPr lang="sl-SI" sz="2400" b="1" i="1" dirty="0" smtClean="0"/>
              <a:t> de </a:t>
            </a:r>
            <a:r>
              <a:rPr lang="sl-SI" sz="2400" b="1" i="1" dirty="0" err="1" smtClean="0"/>
              <a:t>Saint-Exupery</a:t>
            </a:r>
            <a:endParaRPr lang="sl-SI" sz="2400" b="1" i="1" dirty="0"/>
          </a:p>
        </p:txBody>
      </p:sp>
      <p:pic>
        <p:nvPicPr>
          <p:cNvPr id="4" name="Označba mesta vsebine 3"/>
          <p:cNvPicPr>
            <a:picLocks noGrp="1" noChangeAspect="1"/>
          </p:cNvPicPr>
          <p:nvPr>
            <p:ph idx="1"/>
          </p:nvPr>
        </p:nvPicPr>
        <p:blipFill>
          <a:blip r:embed="rId2"/>
          <a:stretch>
            <a:fillRect/>
          </a:stretch>
        </p:blipFill>
        <p:spPr>
          <a:xfrm>
            <a:off x="2238375" y="1771651"/>
            <a:ext cx="7715250" cy="3924300"/>
          </a:xfrm>
          <a:prstGeom prst="rect">
            <a:avLst/>
          </a:prstGeom>
        </p:spPr>
      </p:pic>
    </p:spTree>
    <p:extLst>
      <p:ext uri="{BB962C8B-B14F-4D97-AF65-F5344CB8AC3E}">
        <p14:creationId xmlns:p14="http://schemas.microsoft.com/office/powerpoint/2010/main" val="4037254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i="1" dirty="0" smtClean="0"/>
              <a:t>Spletne zlorabe otrok in mladostnikov </a:t>
            </a:r>
            <a:endParaRPr lang="sl-SI" b="1" i="1" dirty="0"/>
          </a:p>
        </p:txBody>
      </p:sp>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8010" y="1473200"/>
            <a:ext cx="5932865" cy="4351338"/>
          </a:xfrm>
        </p:spPr>
      </p:pic>
      <p:pic>
        <p:nvPicPr>
          <p:cNvPr id="5" name="Slika 4"/>
          <p:cNvPicPr>
            <a:picLocks noChangeAspect="1"/>
          </p:cNvPicPr>
          <p:nvPr/>
        </p:nvPicPr>
        <p:blipFill>
          <a:blip r:embed="rId3"/>
          <a:stretch>
            <a:fillRect/>
          </a:stretch>
        </p:blipFill>
        <p:spPr>
          <a:xfrm>
            <a:off x="7230685" y="2105025"/>
            <a:ext cx="4000500" cy="3305175"/>
          </a:xfrm>
          <a:prstGeom prst="rect">
            <a:avLst/>
          </a:prstGeom>
        </p:spPr>
      </p:pic>
    </p:spTree>
    <p:extLst>
      <p:ext uri="{BB962C8B-B14F-4D97-AF65-F5344CB8AC3E}">
        <p14:creationId xmlns:p14="http://schemas.microsoft.com/office/powerpoint/2010/main" val="1447096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i="1" dirty="0" smtClean="0"/>
              <a:t>Prijateljstvo </a:t>
            </a:r>
            <a:endParaRPr lang="sl-SI" b="1" i="1" dirty="0"/>
          </a:p>
        </p:txBody>
      </p:sp>
      <p:sp>
        <p:nvSpPr>
          <p:cNvPr id="3" name="Označba mesta vsebine 2"/>
          <p:cNvSpPr>
            <a:spLocks noGrp="1"/>
          </p:cNvSpPr>
          <p:nvPr>
            <p:ph idx="1"/>
          </p:nvPr>
        </p:nvSpPr>
        <p:spPr>
          <a:xfrm>
            <a:off x="838200" y="1825624"/>
            <a:ext cx="10515600" cy="5032375"/>
          </a:xfrm>
        </p:spPr>
        <p:txBody>
          <a:bodyPr/>
          <a:lstStyle/>
          <a:p>
            <a:r>
              <a:rPr lang="sl-SI" i="1" dirty="0" smtClean="0"/>
              <a:t>Na spletu je veliko pasti, ki se jih večina ne zaveda. </a:t>
            </a:r>
          </a:p>
          <a:p>
            <a:r>
              <a:rPr lang="sl-SI" i="1" dirty="0" smtClean="0"/>
              <a:t>Resnično prijateljstvo v živo in prijateljstvo preko spleta – </a:t>
            </a:r>
          </a:p>
          <a:p>
            <a:pPr marL="0" indent="0">
              <a:buNone/>
            </a:pPr>
            <a:r>
              <a:rPr lang="sl-SI" i="1" dirty="0" smtClean="0"/>
              <a:t>  ni enako, ni enakovredno. </a:t>
            </a:r>
          </a:p>
          <a:p>
            <a:pPr marL="0" indent="0">
              <a:buNone/>
            </a:pPr>
            <a:endParaRPr lang="sl-SI" i="1" dirty="0"/>
          </a:p>
          <a:p>
            <a:pPr marL="0" indent="0">
              <a:buNone/>
            </a:pPr>
            <a:r>
              <a:rPr lang="sl-SI" i="1" dirty="0" smtClean="0"/>
              <a:t>  Prijateljstvo mora temeljiti na enakosti.</a:t>
            </a:r>
            <a:r>
              <a:rPr lang="sl-SI" dirty="0" smtClean="0"/>
              <a:t> </a:t>
            </a:r>
            <a:endParaRPr lang="sl-SI" dirty="0"/>
          </a:p>
        </p:txBody>
      </p:sp>
      <p:pic>
        <p:nvPicPr>
          <p:cNvPr id="4" name="Slika 3"/>
          <p:cNvPicPr>
            <a:picLocks noChangeAspect="1"/>
          </p:cNvPicPr>
          <p:nvPr/>
        </p:nvPicPr>
        <p:blipFill>
          <a:blip r:embed="rId2"/>
          <a:stretch>
            <a:fillRect/>
          </a:stretch>
        </p:blipFill>
        <p:spPr>
          <a:xfrm>
            <a:off x="7772401" y="2853497"/>
            <a:ext cx="3581399" cy="3737803"/>
          </a:xfrm>
          <a:prstGeom prst="rect">
            <a:avLst/>
          </a:prstGeom>
        </p:spPr>
      </p:pic>
      <p:pic>
        <p:nvPicPr>
          <p:cNvPr id="5" name="Slika 4"/>
          <p:cNvPicPr>
            <a:picLocks noChangeAspect="1"/>
          </p:cNvPicPr>
          <p:nvPr/>
        </p:nvPicPr>
        <p:blipFill>
          <a:blip r:embed="rId3"/>
          <a:stretch>
            <a:fillRect/>
          </a:stretch>
        </p:blipFill>
        <p:spPr>
          <a:xfrm>
            <a:off x="161925" y="4652962"/>
            <a:ext cx="2266950" cy="2009775"/>
          </a:xfrm>
          <a:prstGeom prst="rect">
            <a:avLst/>
          </a:prstGeom>
        </p:spPr>
      </p:pic>
    </p:spTree>
    <p:extLst>
      <p:ext uri="{BB962C8B-B14F-4D97-AF65-F5344CB8AC3E}">
        <p14:creationId xmlns:p14="http://schemas.microsoft.com/office/powerpoint/2010/main" val="3649142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i="1" dirty="0" smtClean="0"/>
              <a:t>Nekaj</a:t>
            </a:r>
            <a:r>
              <a:rPr lang="sl-SI" b="1" i="1" dirty="0" smtClean="0">
                <a:solidFill>
                  <a:schemeClr val="accent4">
                    <a:lumMod val="75000"/>
                  </a:schemeClr>
                </a:solidFill>
              </a:rPr>
              <a:t> zlatih </a:t>
            </a:r>
            <a:r>
              <a:rPr lang="sl-SI" b="1" i="1" dirty="0" smtClean="0"/>
              <a:t>pravil </a:t>
            </a:r>
            <a:endParaRPr lang="sl-SI" b="1" i="1" dirty="0"/>
          </a:p>
        </p:txBody>
      </p:sp>
      <p:sp>
        <p:nvSpPr>
          <p:cNvPr id="3" name="Označba mesta vsebine 2"/>
          <p:cNvSpPr>
            <a:spLocks noGrp="1"/>
          </p:cNvSpPr>
          <p:nvPr>
            <p:ph idx="1"/>
          </p:nvPr>
        </p:nvSpPr>
        <p:spPr>
          <a:xfrm>
            <a:off x="838200" y="1825625"/>
            <a:ext cx="10515600" cy="4870450"/>
          </a:xfrm>
        </p:spPr>
        <p:txBody>
          <a:bodyPr>
            <a:noAutofit/>
          </a:bodyPr>
          <a:lstStyle/>
          <a:p>
            <a:r>
              <a:rPr lang="sl-SI" i="1" dirty="0" smtClean="0">
                <a:solidFill>
                  <a:schemeClr val="accent1">
                    <a:lumMod val="50000"/>
                  </a:schemeClr>
                </a:solidFill>
              </a:rPr>
              <a:t>Na spletu ne izdajaj svojih osebnih podatkov, niti podatkov od svoje družine (staršev, bratov, sester).</a:t>
            </a:r>
          </a:p>
          <a:p>
            <a:endParaRPr lang="sl-SI" i="1" dirty="0" smtClean="0">
              <a:solidFill>
                <a:schemeClr val="accent1">
                  <a:lumMod val="50000"/>
                </a:schemeClr>
              </a:solidFill>
            </a:endParaRPr>
          </a:p>
          <a:p>
            <a:r>
              <a:rPr lang="sl-SI" i="1" dirty="0" smtClean="0">
                <a:solidFill>
                  <a:schemeClr val="accent6">
                    <a:lumMod val="75000"/>
                  </a:schemeClr>
                </a:solidFill>
              </a:rPr>
              <a:t>Tvoje geslo je tvoja skrivnost. Samo tvoja.  </a:t>
            </a:r>
          </a:p>
          <a:p>
            <a:endParaRPr lang="sl-SI" i="1" dirty="0" smtClean="0">
              <a:solidFill>
                <a:schemeClr val="accent6">
                  <a:lumMod val="75000"/>
                </a:schemeClr>
              </a:solidFill>
            </a:endParaRPr>
          </a:p>
          <a:p>
            <a:endParaRPr lang="sl-SI" i="1" dirty="0" smtClean="0">
              <a:solidFill>
                <a:schemeClr val="accent6">
                  <a:lumMod val="75000"/>
                </a:schemeClr>
              </a:solidFill>
            </a:endParaRPr>
          </a:p>
          <a:p>
            <a:endParaRPr lang="sl-SI" i="1" dirty="0" smtClean="0">
              <a:solidFill>
                <a:schemeClr val="accent6">
                  <a:lumMod val="75000"/>
                </a:schemeClr>
              </a:solidFill>
            </a:endParaRPr>
          </a:p>
          <a:p>
            <a:r>
              <a:rPr lang="sl-SI" i="1" u="sng" dirty="0" smtClean="0">
                <a:solidFill>
                  <a:srgbClr val="FF0000"/>
                </a:solidFill>
              </a:rPr>
              <a:t>NIKOLI in NIKOMUR ne pošiljaj fotografij svojega telesa, kjer si pomanjkljivo oblečen/a ali si na fotografijah gol/a. </a:t>
            </a:r>
          </a:p>
          <a:p>
            <a:r>
              <a:rPr lang="sl-SI" i="1" dirty="0" smtClean="0">
                <a:solidFill>
                  <a:srgbClr val="FF0000"/>
                </a:solidFill>
              </a:rPr>
              <a:t>Zakaj? </a:t>
            </a:r>
          </a:p>
          <a:p>
            <a:endParaRPr lang="sl-SI" i="1" dirty="0" smtClean="0">
              <a:solidFill>
                <a:srgbClr val="FF0000"/>
              </a:solidFill>
            </a:endParaRPr>
          </a:p>
          <a:p>
            <a:pPr marL="0" indent="0">
              <a:buNone/>
            </a:pPr>
            <a:endParaRPr lang="sl-SI" i="1" dirty="0" smtClean="0">
              <a:solidFill>
                <a:srgbClr val="FF0000"/>
              </a:solidFill>
            </a:endParaRPr>
          </a:p>
        </p:txBody>
      </p:sp>
      <p:pic>
        <p:nvPicPr>
          <p:cNvPr id="4" name="Slika 3"/>
          <p:cNvPicPr>
            <a:picLocks noChangeAspect="1"/>
          </p:cNvPicPr>
          <p:nvPr/>
        </p:nvPicPr>
        <p:blipFill>
          <a:blip r:embed="rId2"/>
          <a:stretch>
            <a:fillRect/>
          </a:stretch>
        </p:blipFill>
        <p:spPr>
          <a:xfrm>
            <a:off x="8267700" y="2324101"/>
            <a:ext cx="3086100" cy="1677194"/>
          </a:xfrm>
          <a:prstGeom prst="rect">
            <a:avLst/>
          </a:prstGeom>
        </p:spPr>
      </p:pic>
      <p:pic>
        <p:nvPicPr>
          <p:cNvPr id="5" name="Slika 4"/>
          <p:cNvPicPr>
            <a:picLocks noChangeAspect="1"/>
          </p:cNvPicPr>
          <p:nvPr/>
        </p:nvPicPr>
        <p:blipFill>
          <a:blip r:embed="rId3"/>
          <a:stretch>
            <a:fillRect/>
          </a:stretch>
        </p:blipFill>
        <p:spPr>
          <a:xfrm>
            <a:off x="5343525" y="3724276"/>
            <a:ext cx="2667000" cy="1514474"/>
          </a:xfrm>
          <a:prstGeom prst="rect">
            <a:avLst/>
          </a:prstGeom>
        </p:spPr>
      </p:pic>
    </p:spTree>
    <p:extLst>
      <p:ext uri="{BB962C8B-B14F-4D97-AF65-F5344CB8AC3E}">
        <p14:creationId xmlns:p14="http://schemas.microsoft.com/office/powerpoint/2010/main" val="1304962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600" b="1" i="1" dirty="0" smtClean="0">
                <a:latin typeface="Bell MT" panose="02020503060305020303" pitchFamily="18" charset="0"/>
              </a:rPr>
              <a:t>  Ne pozabi: „Previdnost je mati modrosti</a:t>
            </a:r>
            <a:r>
              <a:rPr lang="sl-SI" sz="3600" dirty="0" smtClean="0">
                <a:latin typeface="Bell MT" panose="02020503060305020303" pitchFamily="18" charset="0"/>
              </a:rPr>
              <a:t>.“</a:t>
            </a:r>
            <a:endParaRPr lang="sl-SI" sz="3600" dirty="0">
              <a:latin typeface="Bell MT" panose="02020503060305020303" pitchFamily="18" charset="0"/>
            </a:endParaRPr>
          </a:p>
        </p:txBody>
      </p:sp>
      <p:sp>
        <p:nvSpPr>
          <p:cNvPr id="3" name="Označba mesta vsebine 2"/>
          <p:cNvSpPr>
            <a:spLocks noGrp="1"/>
          </p:cNvSpPr>
          <p:nvPr>
            <p:ph idx="1"/>
          </p:nvPr>
        </p:nvSpPr>
        <p:spPr/>
        <p:txBody>
          <a:bodyPr/>
          <a:lstStyle/>
          <a:p>
            <a:r>
              <a:rPr lang="sl-SI" i="1" dirty="0">
                <a:solidFill>
                  <a:srgbClr val="FF0000"/>
                </a:solidFill>
              </a:rPr>
              <a:t>Oseba na drugi strani, ki jo imaš dodanega za prijatelja, bo to izkoristil in tvojo fotografijo shranil. Naslednjič te bo zaradi te gole fotografije izsiljeval, ti bo grozil, povedal, da jo pošlje drugim, če mu ne pošlješ še več svojih golih fotografij. </a:t>
            </a:r>
            <a:r>
              <a:rPr lang="sl-SI" i="1" dirty="0" smtClean="0">
                <a:solidFill>
                  <a:srgbClr val="FF0000"/>
                </a:solidFill>
              </a:rPr>
              <a:t>Znajdeš se v pasti in edini izhod bo – da se čimprej zaupaš staršem, bližnji osebi, da zadevo prijaviš na policijo. </a:t>
            </a:r>
            <a:endParaRPr lang="sl-SI" i="1" dirty="0">
              <a:solidFill>
                <a:srgbClr val="FF0000"/>
              </a:solidFill>
            </a:endParaRPr>
          </a:p>
          <a:p>
            <a:endParaRPr lang="sl-SI" dirty="0" smtClean="0"/>
          </a:p>
          <a:p>
            <a:r>
              <a:rPr lang="sl-SI" i="1" dirty="0">
                <a:solidFill>
                  <a:srgbClr val="FF0000"/>
                </a:solidFill>
              </a:rPr>
              <a:t>Otroci še vedno prepogosto popustijo in ugodijo osebi, ki jo izsiljuje. Pošljejo ji seveda nekaj </a:t>
            </a:r>
            <a:r>
              <a:rPr lang="sl-SI" i="1" dirty="0" smtClean="0">
                <a:solidFill>
                  <a:srgbClr val="FF0000"/>
                </a:solidFill>
              </a:rPr>
              <a:t>svojih fotografij</a:t>
            </a:r>
            <a:r>
              <a:rPr lang="sl-SI" i="1" dirty="0">
                <a:solidFill>
                  <a:srgbClr val="FF0000"/>
                </a:solidFill>
              </a:rPr>
              <a:t>, na katerih so goli ali pomanjkljivo oblečeni. </a:t>
            </a:r>
          </a:p>
          <a:p>
            <a:endParaRPr lang="sl-SI" dirty="0"/>
          </a:p>
        </p:txBody>
      </p:sp>
    </p:spTree>
    <p:extLst>
      <p:ext uri="{BB962C8B-B14F-4D97-AF65-F5344CB8AC3E}">
        <p14:creationId xmlns:p14="http://schemas.microsoft.com/office/powerpoint/2010/main" val="2334522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i="1" dirty="0" smtClean="0"/>
              <a:t>Vedenje na spletu </a:t>
            </a:r>
            <a:endParaRPr lang="sl-SI" b="1" i="1" dirty="0"/>
          </a:p>
        </p:txBody>
      </p:sp>
      <p:sp>
        <p:nvSpPr>
          <p:cNvPr id="3" name="Označba mesta vsebine 2"/>
          <p:cNvSpPr>
            <a:spLocks noGrp="1"/>
          </p:cNvSpPr>
          <p:nvPr>
            <p:ph idx="1"/>
          </p:nvPr>
        </p:nvSpPr>
        <p:spPr/>
        <p:txBody>
          <a:bodyPr/>
          <a:lstStyle/>
          <a:p>
            <a:r>
              <a:rPr lang="sl-SI" i="1" dirty="0" smtClean="0"/>
              <a:t>Tudi na spletu so pomembna pravila lepega vedenja. </a:t>
            </a:r>
          </a:p>
          <a:p>
            <a:r>
              <a:rPr lang="sl-SI" i="1" dirty="0" smtClean="0"/>
              <a:t>Pomeni, da je nedopustno nadlegovanje, žaljiv govor, izsiljevanje. </a:t>
            </a:r>
          </a:p>
          <a:p>
            <a:r>
              <a:rPr lang="sl-SI" i="1" dirty="0" smtClean="0"/>
              <a:t>Takšna komunikacija je seveda nedopustna z obeh strani: drugih do tebe, kakor tudi tebe do drugih. </a:t>
            </a:r>
          </a:p>
          <a:p>
            <a:r>
              <a:rPr lang="sl-SI" i="1" dirty="0" smtClean="0"/>
              <a:t>Takšnega virtualnega prijatelja ignoriraj, blokiraj, kajti lahko se zapleteš v samo še kaj hujšega. </a:t>
            </a:r>
          </a:p>
        </p:txBody>
      </p:sp>
      <p:pic>
        <p:nvPicPr>
          <p:cNvPr id="4" name="Slika 3"/>
          <p:cNvPicPr>
            <a:picLocks noChangeAspect="1"/>
          </p:cNvPicPr>
          <p:nvPr/>
        </p:nvPicPr>
        <p:blipFill>
          <a:blip r:embed="rId2"/>
          <a:stretch>
            <a:fillRect/>
          </a:stretch>
        </p:blipFill>
        <p:spPr>
          <a:xfrm>
            <a:off x="6457950" y="4400550"/>
            <a:ext cx="4333875" cy="2266950"/>
          </a:xfrm>
          <a:prstGeom prst="rect">
            <a:avLst/>
          </a:prstGeom>
        </p:spPr>
      </p:pic>
    </p:spTree>
    <p:extLst>
      <p:ext uri="{BB962C8B-B14F-4D97-AF65-F5344CB8AC3E}">
        <p14:creationId xmlns:p14="http://schemas.microsoft.com/office/powerpoint/2010/main" val="1802585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i="1" dirty="0" smtClean="0">
                <a:solidFill>
                  <a:schemeClr val="accent5">
                    <a:lumMod val="50000"/>
                  </a:schemeClr>
                </a:solidFill>
              </a:rPr>
              <a:t>In zaradi tega: </a:t>
            </a:r>
            <a:endParaRPr lang="sl-SI" b="1" i="1" dirty="0">
              <a:solidFill>
                <a:schemeClr val="accent5">
                  <a:lumMod val="50000"/>
                </a:schemeClr>
              </a:solidFill>
            </a:endParaRPr>
          </a:p>
        </p:txBody>
      </p:sp>
      <p:sp>
        <p:nvSpPr>
          <p:cNvPr id="3" name="Označba mesta vsebine 2"/>
          <p:cNvSpPr>
            <a:spLocks noGrp="1"/>
          </p:cNvSpPr>
          <p:nvPr>
            <p:ph idx="1"/>
          </p:nvPr>
        </p:nvSpPr>
        <p:spPr>
          <a:xfrm>
            <a:off x="838200" y="1825625"/>
            <a:ext cx="10839450" cy="4351338"/>
          </a:xfrm>
        </p:spPr>
        <p:txBody>
          <a:bodyPr>
            <a:normAutofit fontScale="92500" lnSpcReduction="20000"/>
          </a:bodyPr>
          <a:lstStyle/>
          <a:p>
            <a:r>
              <a:rPr lang="sl-SI" i="1" dirty="0" smtClean="0"/>
              <a:t>Z neznanci na spletu ne komuniciraj. Z neznanci se </a:t>
            </a:r>
          </a:p>
          <a:p>
            <a:pPr marL="0" indent="0">
              <a:buNone/>
            </a:pPr>
            <a:r>
              <a:rPr lang="sl-SI" i="1" dirty="0" smtClean="0"/>
              <a:t>   ne dogovarjaj za srečanja. </a:t>
            </a:r>
          </a:p>
          <a:p>
            <a:r>
              <a:rPr lang="sl-SI" i="1" dirty="0" smtClean="0"/>
              <a:t>Nadlegovanje, obrekovanje in vsiljivo komunikacijo prekini oziroma ignoriraj. </a:t>
            </a:r>
          </a:p>
          <a:p>
            <a:r>
              <a:rPr lang="sl-SI" i="1" dirty="0" smtClean="0"/>
              <a:t>Če zaznaš sumljivo vedenje neznane osebe na drugi strani, na primer, da te vabi na srečanje, od tebe izsiljuje fotografije in druge posnetke s spolno vsebino, ali pa ti ta oseba sama  pošilja fotografije s takšno vsebino – osebo ignoriraj, blokiraj, zaupaj staršem ali osebi, ki ji zaupaš. </a:t>
            </a:r>
            <a:r>
              <a:rPr lang="sl-SI" dirty="0" smtClean="0"/>
              <a:t> </a:t>
            </a:r>
          </a:p>
          <a:p>
            <a:r>
              <a:rPr lang="sl-SI" i="1" dirty="0" smtClean="0"/>
              <a:t>Pogosto se za neznanimi prijatelji skrivajo odrasle osebe, ki namreč na ta način izvršujejo kazniva dejanja. Morda to počnejo že dalj časa, morda izsiljujejo večje število fantov in deklet. </a:t>
            </a:r>
          </a:p>
          <a:p>
            <a:r>
              <a:rPr lang="sl-SI" i="1" dirty="0" smtClean="0"/>
              <a:t>Ne zaupaj osebi na spletu, saj ne veš, kdo se skriva za nekim uporabniškim imenom. </a:t>
            </a:r>
            <a:endParaRPr lang="sl-SI" i="1" dirty="0"/>
          </a:p>
        </p:txBody>
      </p:sp>
      <p:pic>
        <p:nvPicPr>
          <p:cNvPr id="4" name="Slika 3"/>
          <p:cNvPicPr>
            <a:picLocks noChangeAspect="1"/>
          </p:cNvPicPr>
          <p:nvPr/>
        </p:nvPicPr>
        <p:blipFill>
          <a:blip r:embed="rId2"/>
          <a:stretch>
            <a:fillRect/>
          </a:stretch>
        </p:blipFill>
        <p:spPr>
          <a:xfrm>
            <a:off x="9077325" y="365124"/>
            <a:ext cx="1495426" cy="1920875"/>
          </a:xfrm>
          <a:prstGeom prst="rect">
            <a:avLst/>
          </a:prstGeom>
        </p:spPr>
      </p:pic>
    </p:spTree>
    <p:extLst>
      <p:ext uri="{BB962C8B-B14F-4D97-AF65-F5344CB8AC3E}">
        <p14:creationId xmlns:p14="http://schemas.microsoft.com/office/powerpoint/2010/main" val="600377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3400" y="431800"/>
            <a:ext cx="10515600" cy="1325563"/>
          </a:xfrm>
        </p:spPr>
        <p:txBody>
          <a:bodyPr/>
          <a:lstStyle/>
          <a:p>
            <a:pPr algn="ctr"/>
            <a:r>
              <a:rPr lang="sl-SI" b="1" i="1" dirty="0" smtClean="0"/>
              <a:t>In </a:t>
            </a:r>
            <a:endParaRPr lang="sl-SI" b="1" i="1" dirty="0"/>
          </a:p>
        </p:txBody>
      </p:sp>
      <p:sp>
        <p:nvSpPr>
          <p:cNvPr id="3" name="Označba mesta vsebine 2"/>
          <p:cNvSpPr>
            <a:spLocks noGrp="1"/>
          </p:cNvSpPr>
          <p:nvPr>
            <p:ph idx="1"/>
          </p:nvPr>
        </p:nvSpPr>
        <p:spPr/>
        <p:txBody>
          <a:bodyPr/>
          <a:lstStyle/>
          <a:p>
            <a:pPr marL="0" indent="0">
              <a:buNone/>
            </a:pPr>
            <a:r>
              <a:rPr lang="sl-SI" b="1" i="1" dirty="0" smtClean="0"/>
              <a:t> tudi ti ne počni vsega tega. </a:t>
            </a:r>
          </a:p>
          <a:p>
            <a:pPr marL="0" indent="0">
              <a:buNone/>
            </a:pPr>
            <a:endParaRPr lang="sl-SI" b="1" i="1" dirty="0"/>
          </a:p>
          <a:p>
            <a:pPr marL="0" indent="0">
              <a:buNone/>
            </a:pPr>
            <a:r>
              <a:rPr lang="sl-SI" b="1" i="1" dirty="0" smtClean="0"/>
              <a:t> 		</a:t>
            </a:r>
            <a:r>
              <a:rPr lang="sl-SI" sz="4000" b="1" i="1" dirty="0" smtClean="0"/>
              <a:t>Ker</a:t>
            </a:r>
          </a:p>
          <a:p>
            <a:endParaRPr lang="sl-SI" dirty="0"/>
          </a:p>
        </p:txBody>
      </p:sp>
      <p:sp>
        <p:nvSpPr>
          <p:cNvPr id="4" name="Puščica dol 3"/>
          <p:cNvSpPr/>
          <p:nvPr/>
        </p:nvSpPr>
        <p:spPr>
          <a:xfrm>
            <a:off x="2819400" y="402907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34072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8800" b="1" i="1" dirty="0" smtClean="0"/>
              <a:t>14</a:t>
            </a:r>
            <a:endParaRPr lang="sl-SI" sz="8800" b="1" i="1" dirty="0"/>
          </a:p>
        </p:txBody>
      </p:sp>
      <p:sp>
        <p:nvSpPr>
          <p:cNvPr id="3" name="Označba mesta vsebine 2"/>
          <p:cNvSpPr>
            <a:spLocks noGrp="1"/>
          </p:cNvSpPr>
          <p:nvPr>
            <p:ph idx="1"/>
          </p:nvPr>
        </p:nvSpPr>
        <p:spPr/>
        <p:txBody>
          <a:bodyPr/>
          <a:lstStyle/>
          <a:p>
            <a:r>
              <a:rPr lang="sl-SI" i="1" dirty="0" smtClean="0"/>
              <a:t>OTROK postane z dopolnjenim 14</a:t>
            </a:r>
            <a:r>
              <a:rPr lang="sl-SI" i="1" dirty="0" smtClean="0"/>
              <a:t>. letom </a:t>
            </a:r>
            <a:r>
              <a:rPr lang="sl-SI" i="1" dirty="0" smtClean="0"/>
              <a:t>starosti kazensko odgovoren. </a:t>
            </a:r>
          </a:p>
          <a:p>
            <a:r>
              <a:rPr lang="sl-SI" i="1" dirty="0" smtClean="0"/>
              <a:t>Odgovarja za kazniva dejanja, ki jih stori. </a:t>
            </a:r>
          </a:p>
          <a:p>
            <a:r>
              <a:rPr lang="sl-SI" i="1" dirty="0" smtClean="0"/>
              <a:t>Kazenska ovadba se poda na tožilstvo. </a:t>
            </a:r>
          </a:p>
          <a:p>
            <a:r>
              <a:rPr lang="sl-SI" i="1" dirty="0" smtClean="0"/>
              <a:t>Sledi postopek na sodišču in razgovori na Centru za socialno delo. </a:t>
            </a:r>
            <a:endParaRPr lang="sl-SI" i="1"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162" y="4019550"/>
            <a:ext cx="4329113" cy="2014538"/>
          </a:xfrm>
          <a:prstGeom prst="rect">
            <a:avLst/>
          </a:prstGeom>
        </p:spPr>
      </p:pic>
      <p:sp>
        <p:nvSpPr>
          <p:cNvPr id="6" name="AutoShape 2" descr="A&amp;V: Sum spolne zlorabe otrok na spletu tudi na območju PU Novo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7" name="Slika 6"/>
          <p:cNvPicPr>
            <a:picLocks noChangeAspect="1"/>
          </p:cNvPicPr>
          <p:nvPr/>
        </p:nvPicPr>
        <p:blipFill>
          <a:blip r:embed="rId3"/>
          <a:stretch>
            <a:fillRect/>
          </a:stretch>
        </p:blipFill>
        <p:spPr>
          <a:xfrm>
            <a:off x="6591300" y="4019550"/>
            <a:ext cx="4762499" cy="2014538"/>
          </a:xfrm>
          <a:prstGeom prst="rect">
            <a:avLst/>
          </a:prstGeom>
        </p:spPr>
      </p:pic>
    </p:spTree>
    <p:extLst>
      <p:ext uri="{BB962C8B-B14F-4D97-AF65-F5344CB8AC3E}">
        <p14:creationId xmlns:p14="http://schemas.microsoft.com/office/powerpoint/2010/main" val="3187928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604</TotalTime>
  <Words>656</Words>
  <Application>Microsoft Office PowerPoint</Application>
  <PresentationFormat>Širokozaslonsko</PresentationFormat>
  <Paragraphs>63</Paragraphs>
  <Slides>13</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13</vt:i4>
      </vt:variant>
    </vt:vector>
  </HeadingPairs>
  <TitlesOfParts>
    <vt:vector size="18" baseType="lpstr">
      <vt:lpstr>Arial</vt:lpstr>
      <vt:lpstr>Bell MT</vt:lpstr>
      <vt:lpstr>Calibri</vt:lpstr>
      <vt:lpstr>Calibri Light</vt:lpstr>
      <vt:lpstr>Office Theme</vt:lpstr>
      <vt:lpstr>Varna raba mobilnih telefonov v času učenja na daljavo </vt:lpstr>
      <vt:lpstr>Spletne zlorabe otrok in mladostnikov </vt:lpstr>
      <vt:lpstr>Prijateljstvo </vt:lpstr>
      <vt:lpstr>Nekaj zlatih pravil </vt:lpstr>
      <vt:lpstr>  Ne pozabi: „Previdnost je mati modrosti.“</vt:lpstr>
      <vt:lpstr>Vedenje na spletu </vt:lpstr>
      <vt:lpstr>In zaradi tega: </vt:lpstr>
      <vt:lpstr>In </vt:lpstr>
      <vt:lpstr>14</vt:lpstr>
      <vt:lpstr>Zaradi tega </vt:lpstr>
      <vt:lpstr>Kaj narediti? </vt:lpstr>
      <vt:lpstr>PowerPointova predstavitev</vt:lpstr>
      <vt:lpstr>Kdor hoče videti, mora gledati s srcem. Antoin de Saint-Exupery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Nasilje</dc:title>
  <dc:creator>bernarda balasko</dc:creator>
  <cp:lastModifiedBy>Sonja</cp:lastModifiedBy>
  <cp:revision>154</cp:revision>
  <dcterms:created xsi:type="dcterms:W3CDTF">2018-01-28T05:35:29Z</dcterms:created>
  <dcterms:modified xsi:type="dcterms:W3CDTF">2020-04-23T06:59:50Z</dcterms:modified>
</cp:coreProperties>
</file>